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20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1" r:id="rId12"/>
    <p:sldId id="275" r:id="rId13"/>
    <p:sldId id="276" r:id="rId14"/>
    <p:sldId id="277" r:id="rId15"/>
    <p:sldId id="272" r:id="rId16"/>
    <p:sldId id="273" r:id="rId17"/>
    <p:sldId id="263" r:id="rId18"/>
    <p:sldId id="274" r:id="rId19"/>
  </p:sldIdLst>
  <p:sldSz cx="12192000" cy="6858000"/>
  <p:notesSz cx="6858000" cy="9144000"/>
  <p:defaultTextStyle>
    <a:defPPr>
      <a:defRPr lang="ru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35"/>
  </p:normalViewPr>
  <p:slideViewPr>
    <p:cSldViewPr snapToGrid="0">
      <p:cViewPr>
        <p:scale>
          <a:sx n="113" d="100"/>
          <a:sy n="113" d="100"/>
        </p:scale>
        <p:origin x="3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8F956-F227-B949-8829-B3114583FE64}" type="datetimeFigureOut">
              <a:rPr lang="ru-CZ" smtClean="0"/>
              <a:t>24.04.2025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5A32C-821F-694C-9C21-35CC0E0BB3F9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9566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6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23627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F58C8-74DB-F454-E6B2-7E5F73FA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21CFA8-C71B-ACF6-2D11-2A204068E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AF3AA92-FCC3-D2A9-4993-47267B023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4943A6-4EF0-6DCF-65F3-F325CB77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84640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9BED-73A6-5B8B-D700-E66AC508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55C038-0D41-560D-5028-4B921E732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6061769-36A0-A106-1E3C-023A0FBAA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B4B63-A8CC-59ED-7D36-5AB0D479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8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940276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CF75B-362E-1C1F-C246-1D0D9BA4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AB936B4-87A5-F4DC-A270-594DDCF3D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D268F32-ABC3-75DE-6EE8-89B4A3E9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72C77B-7E12-D739-0AC6-A31FEB22D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9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19150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2523-422F-9BF7-06E3-77013D250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5CD42D-CFF8-4FE7-0CB7-5D4D54015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00FEC3-9DB8-490B-85DA-0E8625A6A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7385A-8B78-D8F4-8795-B7A0B8321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5A32C-821F-694C-9C21-35CC0E0BB3F9}" type="slidenum">
              <a:rPr lang="ru-CZ" smtClean="0"/>
              <a:t>10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97911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7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0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gavtogal.com/53-foto/krasnyj-krest-png-na-prozrachnom-fon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dreamstime.com/%D1%81%D1%82%D0%BE%D0%BA%D0%BE%D0%B2%D0%BE%D0%B5-%D1%84%D0%BE%D1%82%D0%BE-%D0%B7%D0%B5-%D0%B5%D0%BD%D0%B0%D1%8F-%D1%81%D1%82%D1%80%D0%B5-%D0%BA%D0%B0-image3673908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1informer.com/platforms/kak-ustranit-oshibki-windows7-101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r.atsit.in/ru/?p=164010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gavtogal.com/53-foto/krasnyj-krest-png-na-prozrachnom-fone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freepik.com/premium-photo/front-view-man-with-phone-and-credit-card_8514483.ht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D3095E36-11DF-8C13-1877-E32FC9A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53601-D0D8-5245-19AA-CD50281ED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cs-CZ" sz="4400" b="0" i="0" u="none" strike="noStrike">
                <a:effectLst/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Vellure – trusted care, nearby.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DC59F0-7964-17E1-F442-B95524D8E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0D56E-A8F0-CF5E-3FE4-72F21CE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5314D9-32CC-4442-CB87-1E38C85ED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FA3A3A-70D1-2BC4-DF04-718AFEE0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A851B7-1D2A-D79A-7365-55E5A173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EC5598-6834-88CE-E669-D841E340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DD6052-7A7F-CB9A-3C45-B3164A09A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9F1B-D9A7-F6D7-4DCD-31AF2D6EEE7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71F7E-D5B5-7C1A-020A-E8EAEDF37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DCEB8ACF-5DB2-F494-52C2-07D719BCA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F8054-6BBA-0858-FD1D-A4120F8773D5}"/>
              </a:ext>
            </a:extLst>
          </p:cNvPr>
          <p:cNvSpPr txBox="1"/>
          <p:nvPr/>
        </p:nvSpPr>
        <p:spPr>
          <a:xfrm>
            <a:off x="7916155" y="2521331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11.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booking is marked as paid and confirmed.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3EB7F1A-8099-7073-34F6-5A73303EC80F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5E4BD9-36AA-E0F1-9A26-4B815D8E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1" y="1738103"/>
            <a:ext cx="6196503" cy="33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2DD845-8DC4-BCB1-67AA-FAEB37631533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EDD15-7B3E-7990-8315-08929763A8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2a. No Available Time Slots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2a.1 The system notifies the client that there are no available time slots for the selected service.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2a.2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"Acknowledge"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 button.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2a.3 The system stops the booking process.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5379603-5264-8AAB-A25A-EECEECB0F8BA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0BA9B2-1A21-FC41-5D63-BD2F563D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4932" y="3366911"/>
            <a:ext cx="2273300" cy="2273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1D340C-4C8F-52AC-7DA8-6E193203C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BD7E-537B-EB1E-7A29-ADDE36C7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0ADC5-8758-91BC-91CC-D739C58972D6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3a. Race Condition – Time Slot Taken by Another Client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3a.1 After the client selects a time slot, the system re-checks availability and detects that the slot has just been booked by another client.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“Sorry, that slot was just taken. Please select another available time.”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3a.3 The client is returned to the calendar view to choose a different slot.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69525A3-9809-AB37-FB27-51CE5D57A33E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21D6C77-786A-ED85-E9F7-3E302F5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32" y="1155700"/>
            <a:ext cx="7480300" cy="22733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6E6317-DBA9-F6BB-012B-60307D91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5554" y="1858082"/>
            <a:ext cx="674511" cy="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FB7A-10EB-27F9-590C-3F58199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82959-1AD8-3F1A-D57F-40F3241FA224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563C-59C6-2094-2CCB-565BD530F1EA}"/>
              </a:ext>
            </a:extLst>
          </p:cNvPr>
          <p:cNvSpPr txBox="1"/>
          <p:nvPr/>
        </p:nvSpPr>
        <p:spPr>
          <a:xfrm>
            <a:off x="440268" y="2397760"/>
            <a:ext cx="31157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7a. Client Does Not Confirm the Booking (Wants to Change Details)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7a.1 The client decides not to confirm and navigates back to one of the previous booking steps to make changes.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3F7A60E-12F6-6D86-3FD7-5F6C5F449018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FB1945-EE33-D8C5-811B-85B6A48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1641828"/>
            <a:ext cx="6749988" cy="364903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63BDEDD-50A9-0BBC-26F9-E73001C43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200000">
            <a:off x="4041958" y="947712"/>
            <a:ext cx="1388231" cy="1388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DCC28-6707-EF96-CD0A-8AD5E5C52E5A}"/>
              </a:ext>
            </a:extLst>
          </p:cNvPr>
          <p:cNvSpPr txBox="1"/>
          <p:nvPr/>
        </p:nvSpPr>
        <p:spPr>
          <a:xfrm>
            <a:off x="4372986" y="1457161"/>
            <a:ext cx="83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</a:t>
            </a:r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3693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5DA-4661-DED1-9329-12DA8883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FED03-D04F-0AD6-7D01-11368394D44C}"/>
              </a:ext>
            </a:extLst>
          </p:cNvPr>
          <p:cNvSpPr txBox="1"/>
          <p:nvPr/>
        </p:nvSpPr>
        <p:spPr>
          <a:xfrm>
            <a:off x="99489" y="1031804"/>
            <a:ext cx="33527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8a. System Error While Creating Booking</a:t>
            </a: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8a.1 After the client confirms the booking, the system attempts to create a provisional booking but encounters an error.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8a.2 The system displays an error message: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“We’re having trouble creating your booking right now. Please try again in a few minutes.”</a:t>
            </a: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8a.3 The client can choose to retry or cancel. On retry, the system attempts to create the booking again.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2312AA1-3058-41B6-4D6E-D2F6E3A1D54C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Знак остановки, знак, Дорожный знак, остано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3E7DEF-EA4F-5153-68A0-538FA1322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1322" y="2326500"/>
            <a:ext cx="1905000" cy="1905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оготип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C3DBDBA-F1C3-4A76-13BB-09258605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2622" y="1117600"/>
            <a:ext cx="650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C154C-1F63-E720-46C4-E778E4AB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FA1E5F-85FF-5E35-E844-BFE6BBD19025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AECC3-789E-F286-20E1-6E94C86DFE25}"/>
              </a:ext>
            </a:extLst>
          </p:cNvPr>
          <p:cNvSpPr txBox="1"/>
          <p:nvPr/>
        </p:nvSpPr>
        <p:spPr>
          <a:xfrm>
            <a:off x="440268" y="2397760"/>
            <a:ext cx="31157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9a. Client Leaves During Payment Method Selection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9a.1 The client does not select a payment method and exits the flow.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9a.3 No booking is created.</a:t>
            </a:r>
          </a:p>
          <a:p>
            <a:pPr algn="l">
              <a:buNone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.</a:t>
            </a:r>
          </a:p>
          <a:p>
            <a:endParaRPr lang="ru-CZ" b="1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DC068E3-0CC7-74D9-4B62-FF5F045BDF71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40B754-DB17-0DCE-7B92-DCEB46A1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78" y="1189917"/>
            <a:ext cx="6836200" cy="359057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4611E26-5704-BCA6-A193-28F4E5A4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45979" y="3808871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550AF-6D31-72D0-C437-3E967334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6FCF1-9AC4-D5BE-B176-0D5621B878D0}"/>
              </a:ext>
            </a:extLst>
          </p:cNvPr>
          <p:cNvSpPr txBox="1"/>
          <p:nvPr/>
        </p:nvSpPr>
        <p:spPr>
          <a:xfrm>
            <a:off x="440268" y="1917629"/>
            <a:ext cx="33528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8CA3-FDA4-BF7C-2736-22B5FADF282F}"/>
              </a:ext>
            </a:extLst>
          </p:cNvPr>
          <p:cNvSpPr txBox="1"/>
          <p:nvPr/>
        </p:nvSpPr>
        <p:spPr>
          <a:xfrm>
            <a:off x="440268" y="2397760"/>
            <a:ext cx="31157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Alternative Flow:</a:t>
            </a:r>
            <a:br>
              <a:rPr lang="en-US" b="1"/>
            </a:br>
            <a:endParaRPr lang="en-US" b="1"/>
          </a:p>
          <a:p>
            <a:pPr algn="l"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10a. Client Does Not Complete Payment</a:t>
            </a:r>
            <a:endParaRPr lang="ru-RU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/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10a.1 The client does not complete the payment.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10a.2 The system cancels the provisional booking.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  <a:p>
            <a:pPr algn="l"/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10a.3 No booking is created.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206729C-0FF7-ABF5-17F8-D3D4760CFC76}"/>
              </a:ext>
            </a:extLst>
          </p:cNvPr>
          <p:cNvCxnSpPr>
            <a:cxnSpLocks/>
          </p:cNvCxnSpPr>
          <p:nvPr/>
        </p:nvCxnSpPr>
        <p:spPr>
          <a:xfrm>
            <a:off x="3556000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E86A9A-E29E-E934-A108-E36C815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5" y="1557162"/>
            <a:ext cx="2856090" cy="26775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имвол, красн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5052EC-08A0-D8F1-5514-8C2544EC4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0965" y="2157694"/>
            <a:ext cx="1733973" cy="1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3EBE95-66B1-A2C1-5BC5-019258B4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3" y="0"/>
            <a:ext cx="7429500" cy="685800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3E8C25E-725A-7A80-2C8C-6E12E85E290E}"/>
              </a:ext>
            </a:extLst>
          </p:cNvPr>
          <p:cNvCxnSpPr/>
          <p:nvPr/>
        </p:nvCxnSpPr>
        <p:spPr>
          <a:xfrm>
            <a:off x="477698" y="2935111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1396428-1C0B-8ED6-33CE-1F825EA89DB1}"/>
              </a:ext>
            </a:extLst>
          </p:cNvPr>
          <p:cNvCxnSpPr/>
          <p:nvPr/>
        </p:nvCxnSpPr>
        <p:spPr>
          <a:xfrm>
            <a:off x="477696" y="344816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8CA3E8-D15B-4240-FCB1-AB51467F5857}"/>
              </a:ext>
            </a:extLst>
          </p:cNvPr>
          <p:cNvSpPr txBox="1"/>
          <p:nvPr/>
        </p:nvSpPr>
        <p:spPr>
          <a:xfrm>
            <a:off x="582865" y="2986500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Domain Model</a:t>
            </a:r>
            <a:endParaRPr lang="ru-CZ" sz="240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2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9FC5-5518-070C-D6B3-8BB8A1B1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2C2FB1-7547-0346-1816-6D45F881E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Ретро-парикмахерская">
            <a:extLst>
              <a:ext uri="{FF2B5EF4-FFF2-40B4-BE49-F238E27FC236}">
                <a16:creationId xmlns:a16="http://schemas.microsoft.com/office/drawing/2014/main" id="{F07DE3C8-72C8-1B6E-50AC-8522F35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1" r="17150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EC41F15-92DA-8E03-DAEF-FC25FC56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4A1A7B3-2485-636C-E98A-C423C396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77E7-E2AA-5926-8E49-DFF72D4E6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154" y="1683773"/>
            <a:ext cx="3641974" cy="3793219"/>
          </a:xfrm>
        </p:spPr>
        <p:txBody>
          <a:bodyPr anchor="b">
            <a:noAutofit/>
          </a:bodyPr>
          <a:lstStyle/>
          <a:p>
            <a:br>
              <a:rPr lang="en-US" sz="4400" dirty="0">
                <a:latin typeface="Chalkboard" panose="03050602040202020205" pitchFamily="66" charset="0"/>
              </a:rPr>
            </a:br>
            <a:r>
              <a:rPr lang="en-US" sz="4400" b="0">
                <a:latin typeface="Baskerville" panose="02020502070401020303" pitchFamily="18" charset="0"/>
                <a:ea typeface="Baskerville" panose="02020502070401020303" pitchFamily="18" charset="0"/>
                <a:cs typeface="Angsana New" panose="02020603050405020304" pitchFamily="18" charset="-34"/>
              </a:rPr>
              <a:t>Thank you for your attention!</a:t>
            </a: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br>
              <a:rPr lang="cs-CZ" sz="4400" b="1" i="0" u="none" strike="noStrike" dirty="0">
                <a:solidFill>
                  <a:srgbClr val="000000"/>
                </a:solidFill>
                <a:effectLst/>
                <a:latin typeface="Chalkboard" panose="03050602040202020205" pitchFamily="66" charset="0"/>
                <a:ea typeface="Ayuthaya" pitchFamily="2" charset="-34"/>
                <a:cs typeface="Ayuthaya" pitchFamily="2" charset="-34"/>
              </a:rPr>
            </a:br>
            <a:endParaRPr lang="ru-CZ" sz="4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BDC774-9113-E349-7EEA-6FED9F91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87" y="5476992"/>
            <a:ext cx="4223707" cy="126712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Baskerville" panose="02020502070401020303" pitchFamily="18" charset="0"/>
                <a:ea typeface="Baskerville" panose="02020502070401020303" pitchFamily="18" charset="0"/>
              </a:rPr>
              <a:t>Created by: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Anastasiia Vivtonenko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Juraj Janíček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Le Duc Hung</a:t>
            </a:r>
            <a:endParaRPr lang="cs-CZ" sz="12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Rostislav Lyapkin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cs-CZ" sz="1200" b="0" i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Marek Sádovský</a:t>
            </a:r>
            <a:br>
              <a:rPr lang="cs-CZ" sz="11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ru-CZ" sz="11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EA618-BF83-F891-DCAA-EAC425341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A1330F-1324-25BF-9DD0-F4D3687C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75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Человек, сидящий со смартфоном">
            <a:extLst>
              <a:ext uri="{FF2B5EF4-FFF2-40B4-BE49-F238E27FC236}">
                <a16:creationId xmlns:a16="http://schemas.microsoft.com/office/drawing/2014/main" id="{B1CAA2DD-4FDE-6764-DC72-1CF5E77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" r="7852"/>
          <a:stretch/>
        </p:blipFill>
        <p:spPr>
          <a:xfrm>
            <a:off x="4562616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735B3-46EF-9DCE-E86D-21A77C0A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399223"/>
            <a:ext cx="5920849" cy="598932"/>
          </a:xfrm>
        </p:spPr>
        <p:txBody>
          <a:bodyPr anchor="b">
            <a:no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Vellure –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cs-CZ" sz="24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self</a:t>
            </a:r>
            <a:r>
              <a:rPr lang="cs-CZ" sz="24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-care </a:t>
            </a:r>
            <a:r>
              <a:rPr lang="cs-CZ" sz="2400" b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marketplace</a:t>
            </a:r>
            <a:endParaRPr lang="ru-CZ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C484C1-6247-4512-E639-97E2C763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2597358"/>
            <a:ext cx="5344614" cy="40927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Application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offer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-care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from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local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people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place.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closest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cheapest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 most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relevant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fastest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browsing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hundreds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websites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google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don’t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have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call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anyone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order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(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introverts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).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Small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businesses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great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visibility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Google/Apple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Maps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receive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more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clients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part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their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earnings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,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without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need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 lot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money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on marketing and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advertisement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provider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select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free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slots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any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kind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in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Calendar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Users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can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expect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to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get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quality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of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service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they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paid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for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;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we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provide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only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 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certified</a:t>
            </a:r>
            <a:r>
              <a:rPr lang="cs-CZ" sz="1600" b="1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cs-CZ" sz="1600" b="1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specialists</a:t>
            </a:r>
            <a:r>
              <a:rPr lang="cs-CZ" sz="16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  <a:ea typeface="Apple Symbols" panose="02000000000000000000" pitchFamily="2" charset="-79"/>
                <a:cs typeface="Apple Symbols" panose="02000000000000000000" pitchFamily="2" charset="-79"/>
              </a:rPr>
              <a:t>. </a:t>
            </a:r>
            <a:br>
              <a:rPr lang="cs-CZ" sz="14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</a:b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Ai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cs-CZ" sz="1100" b="0" i="0" u="none" strike="noStrike" err="1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powered</a:t>
            </a:r>
            <a:r>
              <a:rPr lang="cs-CZ" sz="1100" b="0" i="0" u="none" strike="noStrike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11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2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01B3EC0-C865-4E52-A0F6-CB02B29A4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A2441-543C-1090-515D-C91A3E85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-10797757" y="-4288971"/>
            <a:ext cx="2631294" cy="478971"/>
          </a:xfrm>
        </p:spPr>
        <p:txBody>
          <a:bodyPr anchor="t">
            <a:normAutofit fontScale="90000"/>
          </a:bodyPr>
          <a:lstStyle/>
          <a:p>
            <a:endParaRPr lang="ru-C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3F988-593F-6FD9-8A4D-4240C3FFD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023" y="7176033"/>
            <a:ext cx="5810564" cy="15185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CZ" sz="20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D37C18F-DF60-F4C0-3779-2D776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2F68EE-E74F-73E3-0272-3328105EEFF4}"/>
              </a:ext>
            </a:extLst>
          </p:cNvPr>
          <p:cNvSpPr/>
          <p:nvPr/>
        </p:nvSpPr>
        <p:spPr>
          <a:xfrm>
            <a:off x="0" y="0"/>
            <a:ext cx="5040086" cy="6742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Some of our user stories</a:t>
            </a:r>
            <a:endParaRPr lang="ru-CZ" sz="3200" b="1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E7D1D-5565-212C-C8A8-22BA62E0E6E7}"/>
              </a:ext>
            </a:extLst>
          </p:cNvPr>
          <p:cNvSpPr txBox="1"/>
          <p:nvPr/>
        </p:nvSpPr>
        <p:spPr>
          <a:xfrm>
            <a:off x="211200" y="1017145"/>
            <a:ext cx="3186793" cy="1477328"/>
          </a:xfrm>
          <a:prstGeom prst="rect">
            <a:avLst/>
          </a:prstGeom>
          <a:solidFill>
            <a:schemeClr val="accent6">
              <a:lumMod val="20000"/>
              <a:lumOff val="80000"/>
              <a:alpha val="60642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Finding the closest service</a:t>
            </a:r>
            <a:br>
              <a:rPr lang="cs-CZ" sz="1800" b="0" i="0" u="none" strike="noStrike">
                <a:effectLst/>
                <a:latin typeface="-apple-system"/>
              </a:rPr>
            </a:br>
            <a:r>
              <a:rPr lang="cs-CZ" sz="1400" b="0" i="0" u="none" strike="noStrike">
                <a:effectLst/>
                <a:latin typeface="-apple-system"/>
              </a:rPr>
              <a:t>As a client, want to be able to find services based on a map, so I can find the closest last-minute service when I need and I don't have to iterate through the list of businesses.</a:t>
            </a:r>
            <a:endParaRPr lang="ru-CZ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3764C-2569-C753-3A3B-4135692C6920}"/>
              </a:ext>
            </a:extLst>
          </p:cNvPr>
          <p:cNvSpPr txBox="1"/>
          <p:nvPr/>
        </p:nvSpPr>
        <p:spPr>
          <a:xfrm>
            <a:off x="8606501" y="5160115"/>
            <a:ext cx="3154136" cy="1231106"/>
          </a:xfrm>
          <a:prstGeom prst="rect">
            <a:avLst/>
          </a:prstGeom>
          <a:solidFill>
            <a:schemeClr val="accent4">
              <a:lumMod val="20000"/>
              <a:lumOff val="80000"/>
              <a:alpha val="41169"/>
            </a:schemeClr>
          </a:solidFill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Book service online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book services entirely online without needing to call, so that I can comfortably and efficiently schedule appointments.</a:t>
            </a:r>
            <a:endParaRPr lang="ru-CZ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40C6F-77D8-6113-DFE0-C3E4ADD5EE87}"/>
              </a:ext>
            </a:extLst>
          </p:cNvPr>
          <p:cNvSpPr txBox="1"/>
          <p:nvPr/>
        </p:nvSpPr>
        <p:spPr>
          <a:xfrm>
            <a:off x="5901754" y="91074"/>
            <a:ext cx="287110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Manage Certifications</a:t>
            </a:r>
            <a:br>
              <a:rPr lang="cs-CZ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upload and update my certifications or licenses, so that clients can trust the quality of my services.</a:t>
            </a:r>
            <a:endParaRPr lang="ru-CZ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ADE6-BA59-2D5B-4E34-E683CDD22A17}"/>
              </a:ext>
            </a:extLst>
          </p:cNvPr>
          <p:cNvSpPr txBox="1"/>
          <p:nvPr/>
        </p:nvSpPr>
        <p:spPr>
          <a:xfrm>
            <a:off x="9630653" y="158118"/>
            <a:ext cx="2275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Client rating system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be able to rate my clients so I can decide whether to work with them again.</a:t>
            </a:r>
            <a:endParaRPr lang="ru-CZ" sz="1400" b="1"/>
          </a:p>
          <a:p>
            <a:endParaRPr lang="ru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B1F14-3123-04EF-3078-7F320D0498F0}"/>
              </a:ext>
            </a:extLst>
          </p:cNvPr>
          <p:cNvSpPr txBox="1"/>
          <p:nvPr/>
        </p:nvSpPr>
        <p:spPr>
          <a:xfrm>
            <a:off x="5524362" y="3472622"/>
            <a:ext cx="2438400" cy="1661993"/>
          </a:xfrm>
          <a:prstGeom prst="rect">
            <a:avLst/>
          </a:prstGeom>
          <a:solidFill>
            <a:srgbClr val="FFFF00">
              <a:alpha val="22307"/>
            </a:srgb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Filtering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be able to filter services by price range, category, distance, time availability, so that I won't be overwhelmed by the number of the services that I see.</a:t>
            </a:r>
            <a:endParaRPr lang="ru-CZ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B4932-4A31-7D7D-E9B1-41C40AB045C5}"/>
              </a:ext>
            </a:extLst>
          </p:cNvPr>
          <p:cNvSpPr txBox="1"/>
          <p:nvPr/>
        </p:nvSpPr>
        <p:spPr>
          <a:xfrm>
            <a:off x="296963" y="3472622"/>
            <a:ext cx="3788229" cy="1908215"/>
          </a:xfrm>
          <a:prstGeom prst="rect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sz="2000" b="1" i="0" u="none" strike="noStrike">
                <a:solidFill>
                  <a:srgbClr val="1F2328"/>
                </a:solidFill>
                <a:effectLst/>
                <a:latin typeface="-apple-system"/>
              </a:rPr>
              <a:t>Refund request option</a:t>
            </a:r>
            <a:br>
              <a:rPr lang="cs-CZ" sz="1800" b="0" i="0" u="none" strike="noStrike">
                <a:solidFill>
                  <a:srgbClr val="1F2328"/>
                </a:solidFill>
                <a:effectLst/>
                <a:latin typeface="-apple-system"/>
              </a:rPr>
            </a:b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be able to request a refund so that i can get money back if: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reservation but canceled it at least 24 hours in advance.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I paid for a service but I am not satisfied with the result.</a:t>
            </a:r>
          </a:p>
          <a:p>
            <a:pPr algn="l">
              <a:buFont typeface="+mj-lt"/>
              <a:buAutoNum type="arabicPeriod"/>
            </a:pPr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 The business cancels my reservation.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E95ABD-D3CA-93F4-CFAE-E3884D8FE392}"/>
              </a:ext>
            </a:extLst>
          </p:cNvPr>
          <p:cNvSpPr txBox="1"/>
          <p:nvPr/>
        </p:nvSpPr>
        <p:spPr>
          <a:xfrm>
            <a:off x="4483633" y="5512884"/>
            <a:ext cx="26897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Service customization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business, I want to list variety of services with customizable pricing and durations, so that I can cater to a variety of client needs.</a:t>
            </a:r>
            <a:endParaRPr lang="ru-CZ" sz="1400" b="1"/>
          </a:p>
          <a:p>
            <a:endParaRPr lang="ru-CZ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E19E6C-D971-D7E9-0EC4-A6E070588A34}"/>
              </a:ext>
            </a:extLst>
          </p:cNvPr>
          <p:cNvSpPr txBox="1"/>
          <p:nvPr/>
        </p:nvSpPr>
        <p:spPr>
          <a:xfrm>
            <a:off x="9028323" y="3251718"/>
            <a:ext cx="27323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Access Service History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access my past appointments and service details, so I can easily re-book or refer to them when needed.</a:t>
            </a:r>
            <a:endParaRPr lang="ru-CZ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AC1F9-5410-9543-8811-352CF2A4D4A6}"/>
              </a:ext>
            </a:extLst>
          </p:cNvPr>
          <p:cNvSpPr txBox="1"/>
          <p:nvPr/>
        </p:nvSpPr>
        <p:spPr>
          <a:xfrm>
            <a:off x="3843373" y="1700093"/>
            <a:ext cx="2448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Compare reviews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 I want to see how was each business reviewed so it helps me to choose better business even when are two business really similar</a:t>
            </a:r>
            <a:endParaRPr lang="ru-CZ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B8151E-EDE7-DF92-BF33-D812B3C25B72}"/>
              </a:ext>
            </a:extLst>
          </p:cNvPr>
          <p:cNvSpPr txBox="1"/>
          <p:nvPr/>
        </p:nvSpPr>
        <p:spPr>
          <a:xfrm>
            <a:off x="7225539" y="1565683"/>
            <a:ext cx="2761924" cy="1446550"/>
          </a:xfrm>
          <a:prstGeom prst="rect">
            <a:avLst/>
          </a:prstGeom>
          <a:solidFill>
            <a:schemeClr val="accent2">
              <a:lumMod val="20000"/>
              <a:lumOff val="80000"/>
              <a:alpha val="30028"/>
            </a:schemeClr>
          </a:solidFill>
        </p:spPr>
        <p:txBody>
          <a:bodyPr wrap="square" rtlCol="0">
            <a:spAutoFit/>
          </a:bodyPr>
          <a:lstStyle/>
          <a:p>
            <a:r>
              <a:rPr lang="cs-CZ" b="1" i="0" u="none" strike="noStrike">
                <a:solidFill>
                  <a:srgbClr val="1F2328"/>
                </a:solidFill>
                <a:effectLst/>
                <a:latin typeface="-apple-system"/>
              </a:rPr>
              <a:t>Reviewing Services</a:t>
            </a:r>
          </a:p>
          <a:p>
            <a:r>
              <a:rPr lang="cs-CZ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As a client, I want to review the services I’ve received so I can help others make informed decisions and give feedback to the business providing the service.</a:t>
            </a:r>
            <a:endParaRPr lang="ru-CZ" sz="1400" b="1"/>
          </a:p>
        </p:txBody>
      </p:sp>
    </p:spTree>
    <p:extLst>
      <p:ext uri="{BB962C8B-B14F-4D97-AF65-F5344CB8AC3E}">
        <p14:creationId xmlns:p14="http://schemas.microsoft.com/office/powerpoint/2010/main" val="11124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738B1-011E-DF5B-DEB2-CF2904F2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8" y="0"/>
            <a:ext cx="8371726" cy="686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7FC7F-E5D1-DF4F-1437-C41353509CAD}"/>
              </a:ext>
            </a:extLst>
          </p:cNvPr>
          <p:cNvSpPr txBox="1"/>
          <p:nvPr/>
        </p:nvSpPr>
        <p:spPr>
          <a:xfrm>
            <a:off x="477698" y="2980645"/>
            <a:ext cx="2615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skerville" panose="02020502070401020303" pitchFamily="18" charset="0"/>
                <a:ea typeface="Baskerville" panose="02020502070401020303" pitchFamily="18" charset="0"/>
              </a:rPr>
              <a:t>Use case diagram</a:t>
            </a:r>
          </a:p>
          <a:p>
            <a:endParaRPr lang="ru-CZ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723444E-1BEA-6148-9023-35A4F04F3919}"/>
              </a:ext>
            </a:extLst>
          </p:cNvPr>
          <p:cNvCxnSpPr/>
          <p:nvPr/>
        </p:nvCxnSpPr>
        <p:spPr>
          <a:xfrm>
            <a:off x="477698" y="2980645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286969-AB8F-415A-0A2E-3E871506FED6}"/>
              </a:ext>
            </a:extLst>
          </p:cNvPr>
          <p:cNvCxnSpPr/>
          <p:nvPr/>
        </p:nvCxnSpPr>
        <p:spPr>
          <a:xfrm>
            <a:off x="477697" y="3429000"/>
            <a:ext cx="2299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Изображение выглядит как человек, Человеческое лицо, одежд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1585704-FAA1-FAE8-497C-A6D148B9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989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981527-1C7E-4847-B180-945BFB1A8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BF88F-6F2E-C980-F03D-5334F644BEAF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ea typeface="+mj-ea"/>
                <a:cs typeface="+mj-cs"/>
              </a:rPr>
              <a:t>Use case: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cs-CZ" sz="2800" b="1" i="0">
                <a:effectLst/>
              </a:rPr>
              <a:t>Book Service</a:t>
            </a:r>
            <a:endParaRPr lang="en-US" sz="2800" b="1"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DFD10-AE1F-1A70-6517-C25083457CDB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Actors: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>
                <a:effectLst/>
              </a:rPr>
              <a:t>Client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i="0" u="none" strike="noStrike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u="none" strike="noStrike">
                <a:effectLst/>
              </a:rPr>
              <a:t>Preconditions: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found and selected a service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they want to book.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>
                <a:effectLst/>
              </a:rPr>
              <a:t>The client has clicked the button to book this service.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D968408-5C01-E423-44E9-43397757D404}"/>
              </a:ext>
            </a:extLst>
          </p:cNvPr>
          <p:cNvCxnSpPr>
            <a:cxnSpLocks/>
          </p:cNvCxnSpPr>
          <p:nvPr/>
        </p:nvCxnSpPr>
        <p:spPr>
          <a:xfrm>
            <a:off x="101600" y="540688"/>
            <a:ext cx="2108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8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65B0-A078-832C-7491-0BEA23D7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FECDC1-15F9-74AE-69AD-1E504FA36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20E48B-E736-5394-6742-AE128BA2A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0E19D-723B-F254-5080-51A0367D8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5091A9-00A2-07F1-4904-3A9B8F47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6F085F-AA2C-B2F9-064D-6E9BEDF12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D5AF6-E9A9-A706-83F8-0702A742EDD1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20D47-3DB7-FD92-7FA7-A17FAAF1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8BEC95D1-0A07-EF9C-478C-B177AC6B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450E9-EE83-5531-D0F2-BF9D6AE53A20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displays the details of the selected service.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system shows a calendar with available time slots for booking.</a:t>
            </a:r>
            <a:br>
              <a:rPr lang="cs-CZ" sz="1600" b="0" i="0" u="none" strike="noStrike">
                <a:solidFill>
                  <a:srgbClr val="000000"/>
                </a:solidFill>
                <a:effectLst/>
              </a:rPr>
            </a:b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cs-CZ" sz="1600" b="0" i="0" u="none" strike="noStrike">
                <a:solidFill>
                  <a:srgbClr val="000000"/>
                </a:solidFill>
                <a:effectLst/>
              </a:rPr>
              <a:t> The client selects one of the available time slots in the calendar.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DF74F6-6A63-6947-C07D-15094FE8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1713620"/>
            <a:ext cx="7114112" cy="3721494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52C8187-86F3-233D-3EBD-BDEA784D5A2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54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52401-C6AF-8F8A-63D6-180324DA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84681A5-F363-6912-A86B-FA46E552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05E256-B971-8E4E-5705-E940675DE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1EE8C7-3DCD-5D21-9C5A-D177670A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EC0917-595B-DD16-AF64-2A2DE822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D7257-4D88-7CB1-46B4-D82DE9C23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CE6B0-E032-D1EC-7D0A-2732E66F8DC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819542-061D-951D-7CAF-38AA85088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6D92063E-13CA-EB94-7023-8570D00E4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4FC8B-C943-3A60-BD14-D143FADFC125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  <a:buNone/>
            </a:pPr>
            <a:endParaRPr lang="cs-CZ" sz="1600" b="1" i="0" u="none" strike="noStrike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cs-CZ" sz="1600">
                <a:solidFill>
                  <a:srgbClr val="000000"/>
                </a:solidFill>
              </a:rPr>
              <a:t>4. 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The system verifies the selected time slot is still available and displays a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</a:p>
          <a:p>
            <a:pPr algn="l">
              <a:lnSpc>
                <a:spcPct val="150000"/>
              </a:lnSpc>
            </a:pPr>
            <a:endParaRPr lang="cs-CZ" sz="1600">
              <a:solidFill>
                <a:srgbClr val="000000"/>
              </a:solidFill>
              <a:latin typeface="-webkit-standard"/>
            </a:endParaRPr>
          </a:p>
          <a:p>
            <a:pPr algn="l">
              <a:lnSpc>
                <a:spcPct val="150000"/>
              </a:lnSpc>
            </a:pP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5. The client clicks the </a:t>
            </a: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"Continue"</a:t>
            </a:r>
            <a:r>
              <a:rPr lang="cs-CZ" sz="1600" b="0" i="0" u="none" strike="noStrike">
                <a:solidFill>
                  <a:srgbClr val="000000"/>
                </a:solidFill>
                <a:effectLst/>
                <a:latin typeface="-webkit-standard"/>
              </a:rPr>
              <a:t> button.</a:t>
            </a: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6A13E-06F9-3AA7-70E0-B04571EC7D0D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D4AA80-9CB5-2B73-4940-DA0486B4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9" y="1658309"/>
            <a:ext cx="6985771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B7F89-0A92-8CB0-B358-1C285B08C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0FDA6F-0A05-9780-AE6D-528E5A670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D235C4-DFFF-7CF9-86D8-1F69B0D41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B403E-2C26-3DDB-66A5-6ECD010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A9FD62-391C-7399-A5DF-90463F8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3C634-A35E-F021-BF3E-D9B1A3249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DDFEE-84BA-98AE-40B9-CC641075B84E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1B26EF-5739-509C-1D53-5545F3F0A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3AC0BF8-83F0-548A-6089-C5837F38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D6DDB-CA0A-1F64-B5D8-521E471D77D8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cs-CZ" sz="1600"/>
              <a:t>6. The system displays the order summary.</a:t>
            </a:r>
            <a:br>
              <a:rPr lang="cs-CZ" sz="1600"/>
            </a:br>
            <a:endParaRPr lang="cs-CZ" sz="1600"/>
          </a:p>
          <a:p>
            <a:r>
              <a:rPr lang="cs-CZ" sz="1600"/>
              <a:t>7. The client reviews and confirms the order details.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D448B70-31D2-E1D0-2457-F2BE3F15D434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BB3608-8DDC-5ECC-D11C-41764E0CA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4" y="1867326"/>
            <a:ext cx="6647141" cy="35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5B2D5-3809-E71D-F6E2-3EFADD3F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888A57-D0FF-1930-0057-645AD46D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E96381-F315-AABA-2685-EB6F136AA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9FBC22-F7EA-EC08-BD6F-BBE29E06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106D86-C855-5FBF-BEA1-70C8CD9F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AF4BB4-D070-82F3-3648-ABC121D3D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2253F-6808-8613-45EA-E8A8186F7B1B}"/>
              </a:ext>
            </a:extLst>
          </p:cNvPr>
          <p:cNvSpPr txBox="1"/>
          <p:nvPr/>
        </p:nvSpPr>
        <p:spPr>
          <a:xfrm>
            <a:off x="8370470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Use case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E2387D-18EE-A68E-E331-2F92886F4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E293595-D540-3C44-E435-E2A114DB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90171-2187-338B-3810-4DDAA19B4A89}"/>
              </a:ext>
            </a:extLst>
          </p:cNvPr>
          <p:cNvSpPr txBox="1"/>
          <p:nvPr/>
        </p:nvSpPr>
        <p:spPr>
          <a:xfrm>
            <a:off x="7936089" y="2452624"/>
            <a:ext cx="4097867" cy="3552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cs-CZ" sz="1600" b="1" i="0" u="none" strike="noStrike">
                <a:solidFill>
                  <a:srgbClr val="000000"/>
                </a:solidFill>
                <a:effectLst/>
              </a:rPr>
              <a:t>Basic Flow:</a:t>
            </a:r>
          </a:p>
          <a:p>
            <a:pPr algn="l">
              <a:lnSpc>
                <a:spcPct val="150000"/>
              </a:lnSpc>
            </a:pPr>
            <a:endParaRPr lang="cs-CZ" sz="1600" b="0" i="0" u="none" strike="noStrike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US" sz="1600" b="0" i="0" u="none" strike="noStrike">
                <a:solidFill>
                  <a:srgbClr val="000000"/>
                </a:solidFill>
                <a:effectLst/>
              </a:rPr>
              <a:t>8. </a:t>
            </a:r>
            <a:r>
              <a:rPr lang="cs-CZ" sz="1600"/>
              <a:t>The system creates the booking.</a:t>
            </a:r>
            <a:br>
              <a:rPr lang="cs-CZ" sz="1600"/>
            </a:br>
            <a:endParaRPr lang="cs-CZ" sz="1600"/>
          </a:p>
          <a:p>
            <a:pPr>
              <a:buNone/>
            </a:pPr>
            <a:r>
              <a:rPr lang="cs-CZ" sz="1600"/>
              <a:t>9. The system displays a page with available payment methods.</a:t>
            </a:r>
            <a:br>
              <a:rPr lang="cs-CZ" sz="1600"/>
            </a:br>
            <a:endParaRPr lang="cs-CZ" sz="1600"/>
          </a:p>
          <a:p>
            <a:r>
              <a:rPr lang="cs-CZ" sz="1600"/>
              <a:t>10. The client provides payment information and completes the payment for the service.</a:t>
            </a:r>
          </a:p>
          <a:p>
            <a:pPr algn="l">
              <a:lnSpc>
                <a:spcPct val="150000"/>
              </a:lnSpc>
            </a:pPr>
            <a:endParaRPr lang="ru-RU" sz="1600" b="0" i="0" u="none" strike="noStrike">
              <a:solidFill>
                <a:srgbClr val="000000"/>
              </a:solidFill>
              <a:effectLst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B0F24B5-1477-9012-4948-F2BB6240E790}"/>
              </a:ext>
            </a:extLst>
          </p:cNvPr>
          <p:cNvCxnSpPr>
            <a:cxnSpLocks/>
          </p:cNvCxnSpPr>
          <p:nvPr/>
        </p:nvCxnSpPr>
        <p:spPr>
          <a:xfrm>
            <a:off x="7529689" y="-124178"/>
            <a:ext cx="0" cy="698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409448-B9B7-A3D5-9580-489F4D0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7" y="1890124"/>
            <a:ext cx="6620607" cy="3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1132</Words>
  <Application>Microsoft Macintosh PowerPoint</Application>
  <PresentationFormat>Широкоэкранный</PresentationFormat>
  <Paragraphs>120</Paragraphs>
  <Slides>18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-apple-system</vt:lpstr>
      <vt:lpstr>-webkit-standard</vt:lpstr>
      <vt:lpstr>Apple Symbols</vt:lpstr>
      <vt:lpstr>Aptos</vt:lpstr>
      <vt:lpstr>Arial</vt:lpstr>
      <vt:lpstr>Avenir Next LT Pro</vt:lpstr>
      <vt:lpstr>Ayuthaya</vt:lpstr>
      <vt:lpstr>Baskerville</vt:lpstr>
      <vt:lpstr>Calibri</vt:lpstr>
      <vt:lpstr>Chalkboard</vt:lpstr>
      <vt:lpstr>Neue Haas Grotesk Text Pro</vt:lpstr>
      <vt:lpstr>AccentBoxVTI</vt:lpstr>
      <vt:lpstr> Vellure – trusted care, nearby.   </vt:lpstr>
      <vt:lpstr>Vellure – the self-care marketplace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Thank you for your attention!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Анастасия Вивтоненко</dc:creator>
  <cp:lastModifiedBy>Анастасия Вивтоненко</cp:lastModifiedBy>
  <cp:revision>4</cp:revision>
  <dcterms:created xsi:type="dcterms:W3CDTF">2025-04-24T14:53:53Z</dcterms:created>
  <dcterms:modified xsi:type="dcterms:W3CDTF">2025-04-24T19:34:58Z</dcterms:modified>
</cp:coreProperties>
</file>